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25" r:id="rId3"/>
    <p:sldId id="475" r:id="rId4"/>
    <p:sldId id="476" r:id="rId5"/>
    <p:sldId id="470" r:id="rId6"/>
    <p:sldId id="481" r:id="rId7"/>
    <p:sldId id="454" r:id="rId8"/>
    <p:sldId id="455" r:id="rId9"/>
    <p:sldId id="456" r:id="rId10"/>
    <p:sldId id="472" r:id="rId11"/>
    <p:sldId id="464" r:id="rId12"/>
    <p:sldId id="354" r:id="rId13"/>
    <p:sldId id="429" r:id="rId14"/>
    <p:sldId id="459" r:id="rId15"/>
    <p:sldId id="364" r:id="rId16"/>
    <p:sldId id="465" r:id="rId17"/>
    <p:sldId id="365" r:id="rId18"/>
    <p:sldId id="440" r:id="rId19"/>
    <p:sldId id="485" r:id="rId20"/>
    <p:sldId id="445" r:id="rId21"/>
    <p:sldId id="444" r:id="rId22"/>
    <p:sldId id="443" r:id="rId23"/>
    <p:sldId id="442" r:id="rId24"/>
    <p:sldId id="395" r:id="rId25"/>
    <p:sldId id="379" r:id="rId26"/>
    <p:sldId id="451" r:id="rId27"/>
    <p:sldId id="457" r:id="rId28"/>
    <p:sldId id="458" r:id="rId29"/>
    <p:sldId id="477" r:id="rId30"/>
    <p:sldId id="447" r:id="rId31"/>
    <p:sldId id="482" r:id="rId32"/>
    <p:sldId id="462" r:id="rId33"/>
    <p:sldId id="452" r:id="rId34"/>
    <p:sldId id="468" r:id="rId35"/>
    <p:sldId id="478" r:id="rId36"/>
    <p:sldId id="486" r:id="rId37"/>
    <p:sldId id="479" r:id="rId38"/>
    <p:sldId id="483" r:id="rId39"/>
    <p:sldId id="487" r:id="rId40"/>
    <p:sldId id="480" r:id="rId41"/>
    <p:sldId id="484" r:id="rId42"/>
    <p:sldId id="4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B3A78-1B7F-4A7A-9D9A-E3D1A9C76C35}" v="2150" dt="2019-03-24T11:26:09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>
        <p:scale>
          <a:sx n="121" d="100"/>
          <a:sy n="121" d="100"/>
        </p:scale>
        <p:origin x="1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artin58497\OneDrive%20-%20NCSC\sector%20dat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Sheet2!$H$2:$I$30</cx:f>
        <cx:lvl ptCount="29">
          <cx:pt idx="0">Government</cx:pt>
          <cx:pt idx="1">Academia</cx:pt>
          <cx:pt idx="2">IT</cx:pt>
          <cx:pt idx="3">Transport</cx:pt>
          <cx:pt idx="4">Defence</cx:pt>
          <cx:pt idx="5">Health</cx:pt>
          <cx:pt idx="6">Finance</cx:pt>
          <cx:pt idx="7">Energy</cx:pt>
          <cx:pt idx="8">Telecoms</cx:pt>
          <cx:pt idx="9">Media</cx:pt>
          <cx:pt idx="10">Construction</cx:pt>
          <cx:pt idx="11">Consultancy</cx:pt>
          <cx:pt idx="12">Legal</cx:pt>
          <cx:pt idx="13">Leisure</cx:pt>
          <cx:pt idx="14">Managed Services</cx:pt>
          <cx:pt idx="15">Retail</cx:pt>
          <cx:pt idx="16">Aerospace</cx:pt>
          <cx:pt idx="17">Engineering</cx:pt>
          <cx:pt idx="18">Food</cx:pt>
          <cx:pt idx="19">Chemicals</cx:pt>
          <cx:pt idx="20">Automotive</cx:pt>
          <cx:pt idx="21">Charity</cx:pt>
          <cx:pt idx="22">R&amp;D</cx:pt>
          <cx:pt idx="23">Manufacturing</cx:pt>
          <cx:pt idx="24">Pharma</cx:pt>
          <cx:pt idx="25">Water</cx:pt>
          <cx:pt idx="26">Emerg Servs</cx:pt>
          <cx:pt idx="27">Memb Orgs</cx:pt>
          <cx:pt idx="28">Civil Nuclear</cx:pt>
        </cx:lvl>
        <cx:lvl ptCount="29">
          <cx:pt idx="0">30 or more</cx:pt>
          <cx:pt idx="1">30 or more</cx:pt>
          <cx:pt idx="2">30 or more</cx:pt>
          <cx:pt idx="3">30 or more</cx:pt>
          <cx:pt idx="4">30 or more</cx:pt>
          <cx:pt idx="5">Between 16 and 29</cx:pt>
          <cx:pt idx="6">Between 16 and 29</cx:pt>
          <cx:pt idx="7">Between 16 and 29</cx:pt>
          <cx:pt idx="8">Between 16 and 29</cx:pt>
          <cx:pt idx="9">Between 16 and 29</cx:pt>
          <cx:pt idx="10">Between 6 and 15</cx:pt>
          <cx:pt idx="11">Between 6 and 15</cx:pt>
          <cx:pt idx="12">Between 6 and 15</cx:pt>
          <cx:pt idx="13">Between 6 and 15</cx:pt>
          <cx:pt idx="14">Between 6 and 15</cx:pt>
          <cx:pt idx="15">Between 6 and 15</cx:pt>
          <cx:pt idx="16">Between 6 and 15</cx:pt>
          <cx:pt idx="17">Between 6 and 15</cx:pt>
          <cx:pt idx="18">5 or fewer</cx:pt>
          <cx:pt idx="19">5 or fewer</cx:pt>
          <cx:pt idx="20">5 or fewer</cx:pt>
          <cx:pt idx="21">5 or fewer</cx:pt>
          <cx:pt idx="22">5 or fewer</cx:pt>
          <cx:pt idx="23">5 or fewer</cx:pt>
          <cx:pt idx="24">5 or fewer</cx:pt>
          <cx:pt idx="25">5 or fewer</cx:pt>
          <cx:pt idx="26">5 or fewer</cx:pt>
          <cx:pt idx="27">5 or fewer</cx:pt>
          <cx:pt idx="28">5 or fewer</cx:pt>
        </cx:lvl>
      </cx:strDim>
      <cx:numDim type="size">
        <cx:f>Sheet2!$J$2:$J$30</cx:f>
        <cx:lvl ptCount="29" formatCode="General">
          <cx:pt idx="0">10</cx:pt>
          <cx:pt idx="1">10</cx:pt>
          <cx:pt idx="2">10</cx:pt>
          <cx:pt idx="3">10</cx:pt>
          <cx:pt idx="4">10</cx:pt>
          <cx:pt idx="5">5</cx:pt>
          <cx:pt idx="6">5</cx:pt>
          <cx:pt idx="7">5</cx:pt>
          <cx:pt idx="8">5</cx:pt>
          <cx:pt idx="9">5</cx:pt>
          <cx:pt idx="10">3</cx:pt>
          <cx:pt idx="11">3</cx:pt>
          <cx:pt idx="12">3</cx:pt>
          <cx:pt idx="13">3</cx:pt>
          <cx:pt idx="14">3</cx:pt>
          <cx:pt idx="15">3</cx:pt>
          <cx:pt idx="16">3</cx:pt>
          <cx:pt idx="17">3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</cx:lvl>
      </cx:numDim>
    </cx:data>
  </cx:chartData>
  <cx:chart>
    <cx:title pos="t" align="ctr" overlay="0">
      <cx:tx>
        <cx:txData>
          <cx:v>Number of cyber security incidents by industry sector, June 2018 - February 2019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500" b="1"/>
          </a:pPr>
          <a:r>
            <a:rPr lang="en-US" sz="15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Number of cyber security incidents by industry sector, June 2018 - February 2019</a:t>
          </a:r>
        </a:p>
      </cx:txPr>
    </cx:title>
    <cx:plotArea>
      <cx:plotAreaRegion>
        <cx:series layoutId="treemap" uniqueId="{476F2074-87DA-49D0-B933-83DD0D34AB11}">
          <cx:tx>
            <cx:txData>
              <cx:f>Sheet2!$J$1</cx:f>
              <cx:v>Value</cx:v>
            </cx:txData>
          </cx:tx>
          <cx:spPr>
            <a:solidFill>
              <a:schemeClr val="accent5">
                <a:lumMod val="50000"/>
              </a:schemeClr>
            </a:solidFill>
          </cx:spPr>
          <cx:dataPt idx="6">
            <cx:spPr>
              <a:solidFill>
                <a:srgbClr val="5B9BD5">
                  <a:lumMod val="75000"/>
                  <a:alpha val="98000"/>
                </a:srgbClr>
              </a:solidFill>
            </cx:spPr>
          </cx:dataPt>
          <cx:dataPt idx="12">
            <cx:spPr>
              <a:solidFill>
                <a:srgbClr val="5B9BD5">
                  <a:lumMod val="60000"/>
                  <a:lumOff val="40000"/>
                </a:srgbClr>
              </a:solidFill>
            </cx:spPr>
          </cx:dataPt>
          <cx:dataPt idx="21">
            <cx:spPr>
              <a:solidFill>
                <a:srgbClr val="4472C4">
                  <a:lumMod val="20000"/>
                  <a:lumOff val="80000"/>
                </a:srgbClr>
              </a:solidFill>
            </cx:spPr>
          </cx:dataPt>
          <cx:dataLabels pos="in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00"/>
                </a:pPr>
                <a:endParaRPr lang="en-US" sz="1100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dataLabel idx="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500"/>
                  </a:pPr>
                  <a:r>
                    <a:rPr lang="en-US" sz="15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Government</a:t>
                  </a:r>
                </a:p>
              </cx:txPr>
              <cx:visibility seriesName="0" categoryName="1" value="0"/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500"/>
                  </a:pPr>
                  <a:r>
                    <a:rPr lang="en-US" sz="15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Academia</a:t>
                  </a:r>
                </a:p>
              </cx:txPr>
              <cx:visibility seriesName="0" categoryName="1" value="0"/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500"/>
                  </a:pPr>
                  <a:r>
                    <a:rPr lang="en-US" sz="15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IT</a:t>
                  </a:r>
                </a:p>
              </cx:txPr>
              <cx:visibility seriesName="0" categoryName="1" value="0"/>
            </cx:dataLabel>
            <cx:dataLabel idx="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500"/>
                  </a:pPr>
                  <a:r>
                    <a:rPr lang="en-US" sz="15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Transport</a:t>
                  </a:r>
                </a:p>
              </cx:txPr>
              <cx:visibility seriesName="0" categoryName="1" value="0"/>
            </cx:dataLabel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500"/>
                  </a:pPr>
                  <a:r>
                    <a:rPr lang="en-US" sz="15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Defence</a:t>
                  </a:r>
                </a:p>
              </cx:txPr>
              <cx:visibility seriesName="0" categoryName="1" value="0"/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300"/>
                  </a:pPr>
                  <a:r>
                    <a:rPr lang="en-US" sz="13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Health</a:t>
                  </a:r>
                </a:p>
              </cx:txPr>
              <cx:visibility seriesName="0" categoryName="1" value="0"/>
            </cx:dataLabel>
            <cx:dataLabel idx="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300"/>
                  </a:pPr>
                  <a:r>
                    <a:rPr lang="en-US" sz="13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Finance</a:t>
                  </a:r>
                </a:p>
              </cx:txPr>
              <cx:visibility seriesName="0" categoryName="1" value="0"/>
            </cx:dataLabel>
            <cx:dataLabel idx="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300"/>
                  </a:pPr>
                  <a:r>
                    <a:rPr lang="en-US" sz="13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Energy</a:t>
                  </a:r>
                </a:p>
              </cx:txPr>
              <cx:visibility seriesName="0" categoryName="1" value="0"/>
            </cx:dataLabel>
            <cx:dataLabel idx="1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300"/>
                  </a:pPr>
                  <a:r>
                    <a:rPr lang="en-US" sz="13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Telecoms</a:t>
                  </a:r>
                </a:p>
              </cx:txPr>
              <cx:visibility seriesName="0" categoryName="1" value="0"/>
            </cx:dataLabel>
            <cx:dataLabel idx="1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300"/>
                  </a:pPr>
                  <a:r>
                    <a:rPr lang="en-US" sz="13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Media</a:t>
                  </a:r>
                </a:p>
              </cx:txPr>
              <cx:visibility seriesName="0" categoryName="1" value="0"/>
            </cx:dataLabel>
            <cx:dataLabel idx="2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Food</a:t>
                  </a:r>
                </a:p>
              </cx:txPr>
              <cx:visibility seriesName="0" categoryName="1" value="0"/>
            </cx:dataLabel>
            <cx:dataLabel idx="2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Chemicals</a:t>
                  </a:r>
                </a:p>
              </cx:txPr>
              <cx:visibility seriesName="0" categoryName="1" value="0"/>
            </cx:dataLabel>
            <cx:dataLabel idx="2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Automotive</a:t>
                  </a:r>
                </a:p>
              </cx:txPr>
              <cx:visibility seriesName="0" categoryName="1" value="0"/>
            </cx:dataLabel>
            <cx:dataLabel idx="2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Charity</a:t>
                  </a:r>
                </a:p>
              </cx:txPr>
              <cx:visibility seriesName="0" categoryName="1" value="0"/>
            </cx:dataLabel>
            <cx:dataLabel idx="26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R&amp;D</a:t>
                  </a:r>
                </a:p>
              </cx:txPr>
              <cx:visibility seriesName="0" categoryName="1" value="0"/>
            </cx:dataLabel>
            <cx:dataLabel idx="2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Manufacturing</a:t>
                  </a:r>
                </a:p>
              </cx:txPr>
              <cx:visibility seriesName="0" categoryName="1" value="0"/>
              <cx:separator>, </cx:separator>
            </cx:dataLabel>
            <cx:dataLabel idx="2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Pharma</a:t>
                  </a:r>
                </a:p>
              </cx:txPr>
              <cx:visibility seriesName="0" categoryName="1" value="0"/>
            </cx:dataLabel>
            <cx:dataLabel idx="2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Water</a:t>
                  </a:r>
                </a:p>
              </cx:txPr>
              <cx:visibility seriesName="0" categoryName="1" value="0"/>
            </cx:dataLabel>
            <cx:dataLabel idx="3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Emerg Servs</a:t>
                  </a:r>
                </a:p>
              </cx:txPr>
              <cx:visibility seriesName="0" categoryName="1" value="0"/>
            </cx:dataLabel>
            <cx:dataLabel idx="3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Memb Orgs</a:t>
                  </a:r>
                </a:p>
              </cx:txPr>
              <cx:visibility seriesName="0" categoryName="1" value="0"/>
            </cx:dataLabel>
            <cx:dataLabel idx="3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/>
                  </a:pPr>
                  <a:r>
                    <a:rPr lang="en-US" sz="900" b="0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Civil Nuclear</a:t>
                  </a:r>
                </a:p>
              </cx:txPr>
              <cx:visibility seriesName="0" categoryName="1" value="0"/>
            </cx:dataLabel>
            <cx:dataLabelHidden idx="0"/>
            <cx:dataLabelHidden idx="6"/>
            <cx:dataLabelHidden idx="12"/>
            <cx:dataLabelHidden idx="21"/>
          </cx:dataLabels>
          <cx:dataId val="0"/>
          <cx:layoutPr>
            <cx:parentLabelLayout val="overlapping"/>
          </cx:layoutPr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/>
          </a:pPr>
          <a:endParaRPr lang="en-US" sz="12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A1B11-01F4-4574-A9B0-ADC6BE73F7F6}" type="datetimeFigureOut">
              <a:rPr lang="en-GB" smtClean="0"/>
              <a:t>23/03/2019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11031-1DFB-4C77-9B7A-B20F6FAE46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3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1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3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8CA3D-39F0-4ECD-8A3D-23BA276E6FE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35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8CA3D-39F0-4ECD-8A3D-23BA276E6FE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11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8CA3D-39F0-4ECD-8A3D-23BA276E6FE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207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1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3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1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64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78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225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8CA3D-39F0-4ECD-8A3D-23BA276E6FE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879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92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3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326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87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431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04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507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085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702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17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6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081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95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00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141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77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04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99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27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99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9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6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6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0FB326-1AB1-41A1-85CE-539C0E548D8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0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82741"/>
            <a:ext cx="12192000" cy="5575259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779" y="2514599"/>
            <a:ext cx="11000874" cy="19852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778" y="4608095"/>
            <a:ext cx="11000875" cy="167238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6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minimal use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6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2960"/>
            <a:ext cx="10515600" cy="1143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166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0166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492204"/>
            <a:ext cx="12193200" cy="3657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1999" cy="746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176845"/>
            <a:ext cx="2834641" cy="39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0" y="176845"/>
            <a:ext cx="834785" cy="4544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65" y="253045"/>
            <a:ext cx="3237429" cy="22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59" cy="746760"/>
          </a:xfrm>
          <a:prstGeom prst="rect">
            <a:avLst/>
          </a:prstGeo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357360" y="646714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F4E0A2-1721-4D37-9B89-2CE2217A6EAC}" type="slidenum">
              <a:rPr lang="en-AU" sz="1800" smtClean="0"/>
              <a:pPr/>
              <a:t>‹#›</a:t>
            </a:fld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181914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492204"/>
            <a:ext cx="12193200" cy="3657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1999" cy="746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176845"/>
            <a:ext cx="2834641" cy="393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0" y="176845"/>
            <a:ext cx="834785" cy="454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65" y="253045"/>
            <a:ext cx="3237429" cy="224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59" cy="746760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357360" y="646714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F4E0A2-1721-4D37-9B89-2CE2217A6EAC}" type="slidenum">
              <a:rPr lang="en-AU" sz="1800" smtClean="0"/>
              <a:pPr/>
              <a:t>‹#›</a:t>
            </a:fld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6432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Norm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651117" y="332656"/>
            <a:ext cx="9206864" cy="76266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87DE8-BD92-400B-AFB4-5C7CD374F2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219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5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1395665"/>
            <a:ext cx="11610474" cy="487278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1pPr>
            <a:lvl2pPr marL="4572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14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3716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1395665"/>
            <a:ext cx="11610474" cy="48727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58" y="1395665"/>
            <a:ext cx="5630779" cy="6015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2093495"/>
            <a:ext cx="5630779" cy="41749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08713" y="1395665"/>
            <a:ext cx="5702300" cy="487337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1395665"/>
            <a:ext cx="5630779" cy="48727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08713" y="1395665"/>
            <a:ext cx="5702300" cy="487337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6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88758" y="1395665"/>
            <a:ext cx="11622255" cy="487337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5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82741"/>
            <a:ext cx="12192000" cy="5575259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8758" y="1744579"/>
            <a:ext cx="11610474" cy="428324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14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3716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04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0958"/>
            <a:ext cx="12192000" cy="397042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758" y="1395665"/>
            <a:ext cx="11610474" cy="6015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6" y="23162"/>
            <a:ext cx="3423600" cy="13722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758" y="2093495"/>
            <a:ext cx="11610474" cy="417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758" y="6472988"/>
            <a:ext cx="110650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or other message (edit using header and footer on Insert tab)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6253" y="6472988"/>
            <a:ext cx="585537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7DDAE8-BD52-4C1A-8309-1A4391C014A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4" r:id="rId9"/>
    <p:sldLayoutId id="2147483658" r:id="rId10"/>
    <p:sldLayoutId id="2147483661" r:id="rId11"/>
    <p:sldLayoutId id="2147483662" r:id="rId12"/>
    <p:sldLayoutId id="214748366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microsoft.com/office/2007/relationships/hdphoto" Target="../media/hdphoto18.wdp"/><Relationship Id="rId21" Type="http://schemas.microsoft.com/office/2007/relationships/hdphoto" Target="../media/hdphoto9.wdp"/><Relationship Id="rId34" Type="http://schemas.openxmlformats.org/officeDocument/2006/relationships/image" Target="../media/image46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33" Type="http://schemas.microsoft.com/office/2007/relationships/hdphoto" Target="../media/hdphoto15.wdp"/><Relationship Id="rId38" Type="http://schemas.openxmlformats.org/officeDocument/2006/relationships/image" Target="../media/image48.png"/><Relationship Id="rId2" Type="http://schemas.microsoft.com/office/2014/relationships/chartEx" Target="../charts/chartEx1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microsoft.com/office/2007/relationships/hdphoto" Target="../media/hdphoto17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microsoft.com/office/2007/relationships/hdphoto" Target="../media/hdphoto8.wdp"/><Relationship Id="rId31" Type="http://schemas.microsoft.com/office/2007/relationships/hdphoto" Target="../media/hdphoto14.wdp"/><Relationship Id="rId4" Type="http://schemas.openxmlformats.org/officeDocument/2006/relationships/image" Target="../media/image31.png"/><Relationship Id="rId9" Type="http://schemas.microsoft.com/office/2007/relationships/hdphoto" Target="../media/hdphoto3.wdp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microsoft.com/office/2007/relationships/hdphoto" Target="../media/hdphoto12.wdp"/><Relationship Id="rId30" Type="http://schemas.openxmlformats.org/officeDocument/2006/relationships/image" Target="../media/image44.png"/><Relationship Id="rId35" Type="http://schemas.microsoft.com/office/2007/relationships/hdphoto" Target="../media/hdphoto16.wdp"/><Relationship Id="rId8" Type="http://schemas.openxmlformats.org/officeDocument/2006/relationships/image" Target="../media/image33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For sale : One snake. Good oil producer. No longer required. 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Ian Levy</a:t>
            </a:r>
          </a:p>
          <a:p>
            <a:r>
              <a:rPr lang="en-GB" dirty="0"/>
              <a:t>Technical Director</a:t>
            </a:r>
          </a:p>
          <a:p>
            <a:r>
              <a:rPr lang="en-GB" dirty="0"/>
              <a:t>National Cyber Security Centre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F5FEDB-3E4F-4982-B1F1-E5E6A46085B5}"/>
              </a:ext>
            </a:extLst>
          </p:cNvPr>
          <p:cNvSpPr/>
          <p:nvPr/>
        </p:nvSpPr>
        <p:spPr>
          <a:xfrm>
            <a:off x="1008790" y="865303"/>
            <a:ext cx="1274261" cy="383458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EFA-D742-4260-A978-9C36077B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3EBD-B67C-4E30-A006-CF7C8BC6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583412b9-a0bb-4868-afbd-e0fcb88a3895@GBRP123">
            <a:extLst>
              <a:ext uri="{FF2B5EF4-FFF2-40B4-BE49-F238E27FC236}">
                <a16:creationId xmlns:a16="http://schemas.microsoft.com/office/drawing/2014/main" id="{01278D85-00AF-471D-9E08-7CC81FC4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55" y="1111993"/>
            <a:ext cx="3193308" cy="519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30e65bc-945c-4eea-ab4c-27f2b2838d73@GBRP123">
            <a:extLst>
              <a:ext uri="{FF2B5EF4-FFF2-40B4-BE49-F238E27FC236}">
                <a16:creationId xmlns:a16="http://schemas.microsoft.com/office/drawing/2014/main" id="{48EAB64E-EDFE-4973-9C84-D14BF7D8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71" y="3261982"/>
            <a:ext cx="2671734" cy="244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food package labelling uk">
            <a:extLst>
              <a:ext uri="{FF2B5EF4-FFF2-40B4-BE49-F238E27FC236}">
                <a16:creationId xmlns:a16="http://schemas.microsoft.com/office/drawing/2014/main" id="{8F101B7A-8493-4165-AA1D-A8799BEC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4" y="2961386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3966"/>
            <a:ext cx="10515600" cy="936738"/>
          </a:xfrm>
        </p:spPr>
        <p:txBody>
          <a:bodyPr/>
          <a:lstStyle/>
          <a:p>
            <a:pPr eaLnBrk="1" hangingPunct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algn="ctr" eaLnBrk="1" fontAlgn="auto" hangingPunct="1">
              <a:buNone/>
              <a:defRPr/>
            </a:pPr>
            <a:r>
              <a:rPr lang="en-GB" sz="4800" dirty="0"/>
              <a:t>Protect the majority of the people from the majority of the harm caused by the majority of the attacks, the majority of the time.</a:t>
            </a:r>
            <a:endParaRPr lang="is-IS" sz="48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25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47" y="752011"/>
            <a:ext cx="8058611" cy="57018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CADE1-919B-4C9D-BA34-3475432C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3733A-B807-4EFF-B15B-86EE3FE3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8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E0CCC-9EB1-4929-AA61-78038875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5" y="706128"/>
            <a:ext cx="5751871" cy="5680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0C71D0-E194-4818-9F8A-B9A64B4C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EF57A-9AB8-42AF-AAEE-AC3A68E3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36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5866"/>
            <a:ext cx="10515600" cy="4351338"/>
          </a:xfrm>
        </p:spPr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DMARC: 572/1369/6974</a:t>
            </a:r>
          </a:p>
          <a:p>
            <a:pPr marL="0" indent="0" algn="ctr">
              <a:buNone/>
              <a:defRPr/>
            </a:pPr>
            <a:r>
              <a:rPr lang="en-GB" sz="4400" dirty="0"/>
              <a:t>Synthetic DMARC : 430k Aug-Nov 2018</a:t>
            </a:r>
          </a:p>
          <a:p>
            <a:pPr marL="0" indent="0" algn="ctr">
              <a:buNone/>
              <a:defRPr/>
            </a:pPr>
            <a:r>
              <a:rPr lang="en-GB" sz="4400" dirty="0"/>
              <a:t>HMRC: 16</a:t>
            </a:r>
            <a:r>
              <a:rPr lang="en-GB" sz="4400" baseline="30000" dirty="0"/>
              <a:t>th</a:t>
            </a:r>
            <a:r>
              <a:rPr lang="en-GB" sz="4400" dirty="0"/>
              <a:t> to 146th</a:t>
            </a:r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69287" y="1260796"/>
            <a:ext cx="6905625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/>
              <a:t>ACD by the numbers</a:t>
            </a:r>
          </a:p>
        </p:txBody>
      </p:sp>
    </p:spTree>
    <p:extLst>
      <p:ext uri="{BB962C8B-B14F-4D97-AF65-F5344CB8AC3E}">
        <p14:creationId xmlns:p14="http://schemas.microsoft.com/office/powerpoint/2010/main" val="104627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BC824B-19CF-419B-B36C-318E6C55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988BF-CB08-40DD-9E81-DBD38036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08" y="381381"/>
            <a:ext cx="8126984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BC824B-19CF-419B-B36C-318E6C55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1021F-60DC-441C-99E9-D82B2BFB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2" y="823856"/>
            <a:ext cx="9908962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BC824B-19CF-419B-B36C-318E6C55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0D92-9FD2-4217-B3BA-04ED7B24E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62D4C-3B33-4DE3-90FC-BB0B1904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9" y="990172"/>
            <a:ext cx="11005263" cy="51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9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115675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57200" lvl="1" indent="0" algn="ctr" eaLnBrk="1" fontAlgn="auto" hangingPunct="1">
              <a:buNone/>
              <a:defRPr/>
            </a:pPr>
            <a:endParaRPr lang="en-GB" sz="8800" dirty="0"/>
          </a:p>
          <a:p>
            <a:pPr marL="457200" lvl="1" indent="0" algn="ctr" eaLnBrk="1" fontAlgn="auto" hangingPunct="1">
              <a:buNone/>
              <a:defRPr/>
            </a:pPr>
            <a:r>
              <a:rPr lang="en-GB" sz="8800" dirty="0"/>
              <a:t>25</a:t>
            </a:r>
            <a:r>
              <a:rPr lang="en-GB" sz="8800" baseline="30000" dirty="0"/>
              <a:t>th</a:t>
            </a:r>
            <a:r>
              <a:rPr lang="en-GB" sz="8800" dirty="0"/>
              <a:t> Feb – 3</a:t>
            </a:r>
            <a:r>
              <a:rPr lang="en-GB" sz="8800" baseline="30000" dirty="0"/>
              <a:t>rd</a:t>
            </a:r>
            <a:r>
              <a:rPr lang="en-GB" sz="8800" dirty="0"/>
              <a:t> March </a:t>
            </a:r>
          </a:p>
          <a:p>
            <a:pPr marL="457200" lvl="1" indent="0" algn="ctr" eaLnBrk="1" fontAlgn="auto" hangingPunct="1">
              <a:buNone/>
              <a:defRPr/>
            </a:pPr>
            <a:r>
              <a:rPr lang="en-GB" sz="8800" dirty="0"/>
              <a:t>4.6 billion,</a:t>
            </a:r>
          </a:p>
          <a:p>
            <a:pPr marL="457200" lvl="1" indent="0" algn="ctr" eaLnBrk="1" fontAlgn="auto" hangingPunct="1">
              <a:buNone/>
              <a:defRPr/>
            </a:pPr>
            <a:r>
              <a:rPr lang="en-GB" sz="8800" dirty="0"/>
              <a:t>~1 million, 1247</a:t>
            </a:r>
          </a:p>
          <a:p>
            <a:pPr lvl="1" algn="ctr" eaLnBrk="1" fontAlgn="auto" hangingPunct="1">
              <a:buFont typeface="Arial" pitchFamily="34" charset="0"/>
              <a:buChar char="•"/>
              <a:defRPr/>
            </a:pPr>
            <a:endParaRPr lang="is-IS" sz="44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  <p:pic>
        <p:nvPicPr>
          <p:cNvPr id="5" name="Picture 2" descr="6f627884-dc77-4598-9183-cde24f4a96e4@GBRP123">
            <a:extLst>
              <a:ext uri="{FF2B5EF4-FFF2-40B4-BE49-F238E27FC236}">
                <a16:creationId xmlns:a16="http://schemas.microsoft.com/office/drawing/2014/main" id="{5CD9D2A1-7937-4B25-9091-A01419B8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252" y="688770"/>
            <a:ext cx="4017509" cy="537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2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48618" y="115675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763" y="1709867"/>
            <a:ext cx="11610474" cy="4174958"/>
          </a:xfrm>
        </p:spPr>
        <p:txBody>
          <a:bodyPr rtlCol="0">
            <a:normAutofit lnSpcReduction="10000"/>
          </a:bodyPr>
          <a:lstStyle/>
          <a:p>
            <a:pPr lvl="0"/>
            <a:r>
              <a:rPr lang="en-GB" dirty="0"/>
              <a:t>In 2018, Public Sector Protective DNS: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Protecting about 1.4 million public sector employees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Blocked 57.4 million queries out of 68.7 billion for 118,527 unique blocks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Blocked 28 million queries related to 15 DGAs, including </a:t>
            </a:r>
            <a:r>
              <a:rPr lang="en-GB" dirty="0" err="1"/>
              <a:t>Conficker</a:t>
            </a:r>
            <a:r>
              <a:rPr lang="en-GB" dirty="0"/>
              <a:t>, </a:t>
            </a:r>
            <a:r>
              <a:rPr lang="en-GB" dirty="0" err="1"/>
              <a:t>Ramnit</a:t>
            </a:r>
            <a:r>
              <a:rPr lang="en-GB" dirty="0"/>
              <a:t>, </a:t>
            </a:r>
            <a:r>
              <a:rPr lang="en-GB" dirty="0" err="1"/>
              <a:t>Suppobox</a:t>
            </a:r>
            <a:r>
              <a:rPr lang="en-GB" dirty="0"/>
              <a:t>, Tiny Banker, </a:t>
            </a:r>
            <a:r>
              <a:rPr lang="en-GB" dirty="0" err="1"/>
              <a:t>Matsnu</a:t>
            </a:r>
            <a:r>
              <a:rPr lang="en-GB" dirty="0"/>
              <a:t>, </a:t>
            </a:r>
            <a:r>
              <a:rPr lang="en-GB" dirty="0" err="1"/>
              <a:t>Bedep</a:t>
            </a:r>
            <a:r>
              <a:rPr lang="en-GB" dirty="0"/>
              <a:t>, </a:t>
            </a:r>
            <a:r>
              <a:rPr lang="en-GB" dirty="0" err="1"/>
              <a:t>Fobber</a:t>
            </a:r>
            <a:endParaRPr lang="en-GB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Blocked 13,800 queries for specific botnet C2, including </a:t>
            </a:r>
            <a:r>
              <a:rPr lang="en-GB" dirty="0" err="1"/>
              <a:t>Betabot</a:t>
            </a:r>
            <a:r>
              <a:rPr lang="en-GB" dirty="0"/>
              <a:t>, </a:t>
            </a:r>
            <a:r>
              <a:rPr lang="en-GB" dirty="0" err="1"/>
              <a:t>Graybird</a:t>
            </a:r>
            <a:r>
              <a:rPr lang="en-GB" dirty="0"/>
              <a:t>, Katrina, </a:t>
            </a:r>
            <a:r>
              <a:rPr lang="en-GB" dirty="0" err="1"/>
              <a:t>Lokibot</a:t>
            </a:r>
            <a:r>
              <a:rPr lang="en-GB" dirty="0"/>
              <a:t>, </a:t>
            </a:r>
            <a:r>
              <a:rPr lang="en-GB" dirty="0" err="1"/>
              <a:t>StealRat</a:t>
            </a:r>
            <a:r>
              <a:rPr lang="en-GB" dirty="0"/>
              <a:t>, Godzilla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Blocked 796,000 queries related to exploit kits, including Magnitude, RIG, Sweet Orange, Neutrino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450,000 WannaCry related queries from 15 different departments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Around 20 APT-related things per week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1" algn="ctr" eaLnBrk="1" fontAlgn="auto" hangingPunct="1">
              <a:buFont typeface="Arial" pitchFamily="34" charset="0"/>
              <a:buChar char="•"/>
              <a:defRPr/>
            </a:pPr>
            <a:endParaRPr lang="is-IS" sz="44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3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GB" dirty="0"/>
            </a:br>
            <a:r>
              <a:rPr lang="en-GB" dirty="0"/>
              <a:t>A Different Sort of Agency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98" y="1593669"/>
            <a:ext cx="3949455" cy="4675369"/>
          </a:xfrm>
        </p:spPr>
      </p:pic>
    </p:spTree>
    <p:extLst>
      <p:ext uri="{BB962C8B-B14F-4D97-AF65-F5344CB8AC3E}">
        <p14:creationId xmlns:p14="http://schemas.microsoft.com/office/powerpoint/2010/main" val="42113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48618" y="115675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GB" dirty="0"/>
              <a:t>Other crap in the name of government we’ve cleaned up globally this year: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14,071 phishing URLs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44,608 Mail servers sending malicious attachments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4,107 Mail servers sending Advance Fee Fraud campaigns (419 scams)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1,984 Mail servers sending Phishing links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546 Malware distribution URLs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234 Malware Command &amp; Control Centres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175 Malware Infrastructure URLs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75 Malicious Web Shells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Millions of spoofed emails </a:t>
            </a:r>
          </a:p>
          <a:p>
            <a:pPr lvl="1" algn="ctr" eaLnBrk="1" fontAlgn="auto" hangingPunct="1">
              <a:buFont typeface="Arial" pitchFamily="34" charset="0"/>
              <a:buChar char="•"/>
              <a:defRPr/>
            </a:pPr>
            <a:endParaRPr lang="is-IS" sz="44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4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122116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algn="ctr" eaLnBrk="1" fontAlgn="auto" hangingPunct="1">
              <a:buNone/>
              <a:defRPr/>
            </a:pPr>
            <a:r>
              <a:rPr lang="en-GB" sz="8000" dirty="0"/>
              <a:t>27 hours to 1 hour</a:t>
            </a:r>
          </a:p>
          <a:p>
            <a:pPr lvl="1" algn="ctr">
              <a:defRPr/>
            </a:pPr>
            <a:r>
              <a:rPr lang="en-GB" sz="8000" dirty="0"/>
              <a:t>138,587</a:t>
            </a:r>
            <a:endParaRPr lang="is-IS" sz="80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-11307" y="115675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1307" y="2093495"/>
            <a:ext cx="12091011" cy="4174958"/>
          </a:xfrm>
        </p:spPr>
        <p:txBody>
          <a:bodyPr rtlCol="0">
            <a:normAutofit/>
          </a:bodyPr>
          <a:lstStyle/>
          <a:p>
            <a:pPr marL="457200" lvl="1" indent="0" algn="ctr" eaLnBrk="1" fontAlgn="auto" hangingPunct="1">
              <a:buNone/>
              <a:defRPr/>
            </a:pPr>
            <a:endParaRPr lang="en-GB" sz="8800" dirty="0"/>
          </a:p>
          <a:p>
            <a:pPr marL="457200" lvl="1" indent="0" algn="ctr" eaLnBrk="1" fontAlgn="auto" hangingPunct="1">
              <a:buNone/>
              <a:defRPr/>
            </a:pPr>
            <a:r>
              <a:rPr lang="en-GB" sz="8000" dirty="0"/>
              <a:t>5.3% (6/16) to 2.1% (12/18)</a:t>
            </a:r>
          </a:p>
          <a:p>
            <a:pPr lvl="1" algn="ctr" eaLnBrk="1" fontAlgn="auto" hangingPunct="1">
              <a:buFont typeface="Arial" pitchFamily="34" charset="0"/>
              <a:buChar char="•"/>
              <a:defRPr/>
            </a:pPr>
            <a:endParaRPr lang="is-IS" sz="40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7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78697" y="1156757"/>
            <a:ext cx="10515600" cy="936738"/>
          </a:xfrm>
        </p:spPr>
        <p:txBody>
          <a:bodyPr/>
          <a:lstStyle/>
          <a:p>
            <a:pPr eaLnBrk="1" hangingPunct="1"/>
            <a:r>
              <a:rPr lang="en-GB" dirty="0"/>
              <a:t>ACD by the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GB" dirty="0"/>
              <a:t>Other crap we’ve cleaned up in UK delegated IP space 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1,581 Non-consensual </a:t>
            </a:r>
            <a:r>
              <a:rPr lang="en-GB" i="1" dirty="0" err="1"/>
              <a:t>Monero</a:t>
            </a:r>
            <a:r>
              <a:rPr lang="en-GB" dirty="0"/>
              <a:t> Miners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2,311 Malicious Web Shells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2,156 Web-Inject URLs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2,333 Credit Card Skimmers attached to website shopping carts (3 months)</a:t>
            </a:r>
          </a:p>
          <a:p>
            <a:pPr lvl="1" algn="ctr" eaLnBrk="1" fontAlgn="auto" hangingPunct="1">
              <a:buFont typeface="Arial" pitchFamily="34" charset="0"/>
              <a:buChar char="•"/>
              <a:defRPr/>
            </a:pPr>
            <a:endParaRPr lang="is-IS" sz="4400" dirty="0"/>
          </a:p>
          <a:p>
            <a:pPr lvl="1" eaLnBrk="1" fontAlgn="auto" hangingPunct="1">
              <a:buFont typeface="Arial" pitchFamily="34" charset="0"/>
              <a:buChar char="•"/>
              <a:defRPr/>
            </a:pPr>
            <a:endParaRPr lang="is-IS" dirty="0"/>
          </a:p>
          <a:p>
            <a:pPr marL="0" indent="0" eaLnBrk="1" fontAlgn="auto" hangingPunct="1"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11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>
            <a:spLocks noGrp="1"/>
          </p:cNvSpPr>
          <p:nvPr>
            <p:ph idx="1"/>
          </p:nvPr>
        </p:nvSpPr>
        <p:spPr>
          <a:xfrm>
            <a:off x="427121" y="1170786"/>
            <a:ext cx="11430859" cy="5112568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GB" sz="4400" dirty="0"/>
          </a:p>
          <a:p>
            <a:pPr algn="ctr">
              <a:buNone/>
            </a:pPr>
            <a:endParaRPr lang="en-GB" sz="4400" dirty="0"/>
          </a:p>
          <a:p>
            <a:pPr algn="ctr">
              <a:buNone/>
            </a:pPr>
            <a:r>
              <a:rPr lang="en-GB" sz="5400" dirty="0"/>
              <a:t>Scaling : ISPs</a:t>
            </a:r>
          </a:p>
          <a:p>
            <a:pPr algn="ctr">
              <a:buNone/>
            </a:pPr>
            <a:r>
              <a:rPr lang="en-GB" sz="5400" dirty="0"/>
              <a:t>BT : 6 million residential customers.</a:t>
            </a:r>
          </a:p>
          <a:p>
            <a:pPr algn="ctr">
              <a:buNone/>
            </a:pPr>
            <a:r>
              <a:rPr lang="en-GB" sz="5400" dirty="0"/>
              <a:t>135 million malware C2 blocks/month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61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&gt;1500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3511557" y="333376"/>
            <a:ext cx="6905625" cy="762000"/>
          </a:xfrm>
        </p:spPr>
        <p:txBody>
          <a:bodyPr>
            <a:normAutofit/>
          </a:bodyPr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48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/>
          </a:bodyPr>
          <a:lstStyle/>
          <a:p>
            <a:pPr eaLnBrk="1" hangingPunct="1"/>
            <a:endParaRPr lang="en-GB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FA33433-5DFF-4EE5-A8C4-E1C3C8036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9954" y="760258"/>
            <a:ext cx="7137186" cy="56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/>
          </a:bodyPr>
          <a:lstStyle/>
          <a:p>
            <a:pPr eaLnBrk="1" hangingPunct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9C4FE-1A74-4373-B3FD-13014303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05FB4-63EF-46B9-AEBD-8688F18E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57" y="760258"/>
            <a:ext cx="4884169" cy="58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23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/>
          </a:bodyPr>
          <a:lstStyle/>
          <a:p>
            <a:pPr eaLnBrk="1" hangingPunct="1"/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744F27-09D4-4B1D-A917-9C9D1ADFF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9201" y="760258"/>
            <a:ext cx="3717722" cy="5695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5CE3C-43BF-4981-A290-20D648BD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04" y="760258"/>
            <a:ext cx="3609893" cy="56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1AB7D00C-4584-4F40-8A91-C252E839BE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52096743"/>
                  </p:ext>
                </p:extLst>
              </p:nvPr>
            </p:nvGraphicFramePr>
            <p:xfrm>
              <a:off x="474101" y="1086895"/>
              <a:ext cx="11484634" cy="53657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1AB7D00C-4584-4F40-8A91-C252E839B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101" y="1086895"/>
                <a:ext cx="11484634" cy="536572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2648D06-B53B-4C65-AA17-63F65B532F6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481" y1="57627" x2="31481" y2="576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410" y="4509921"/>
            <a:ext cx="566389" cy="618832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9311C6-7008-4705-A52A-93918A17972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368" y1="67925" x2="47368" y2="67925"/>
                        <a14:foregroundMark x1="36842" y1="71698" x2="36842" y2="71698"/>
                        <a14:foregroundMark x1="49123" y1="37736" x2="49123" y2="37736"/>
                        <a14:foregroundMark x1="38596" y1="39623" x2="38596" y2="39623"/>
                        <a14:foregroundMark x1="28070" y1="35849" x2="28070" y2="35849"/>
                        <a14:foregroundMark x1="21053" y1="41509" x2="21053" y2="41509"/>
                        <a14:foregroundMark x1="19298" y1="52830" x2="19298" y2="52830"/>
                        <a14:foregroundMark x1="59649" y1="39623" x2="59649" y2="39623"/>
                        <a14:foregroundMark x1="68421" y1="37736" x2="68421" y2="37736"/>
                        <a14:foregroundMark x1="75439" y1="41509" x2="75439" y2="41509"/>
                        <a14:foregroundMark x1="77193" y1="49057" x2="77193" y2="49057"/>
                        <a14:foregroundMark x1="68421" y1="69811" x2="68421" y2="69811"/>
                        <a14:foregroundMark x1="68421" y1="71698" x2="68421" y2="71698"/>
                        <a14:foregroundMark x1="70175" y1="69811" x2="70175" y2="69811"/>
                        <a14:foregroundMark x1="68421" y1="69811" x2="68421" y2="69811"/>
                        <a14:foregroundMark x1="68421" y1="69811" x2="68421" y2="69811"/>
                        <a14:foregroundMark x1="68421" y1="69811" x2="68421" y2="69811"/>
                        <a14:foregroundMark x1="43860" y1="71698" x2="43860" y2="71698"/>
                        <a14:foregroundMark x1="43860" y1="69811" x2="43860" y2="69811"/>
                        <a14:backgroundMark x1="38596" y1="50943" x2="38596" y2="50943"/>
                        <a14:backgroundMark x1="57895" y1="49057" x2="57895" y2="49057"/>
                        <a14:backgroundMark x1="43860" y1="67925" x2="43860" y2="67925"/>
                        <a14:backgroundMark x1="68421" y1="67925" x2="68421" y2="67925"/>
                        <a14:backgroundMark x1="70175" y1="47170" x2="70175" y2="47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8676" y="2211035"/>
            <a:ext cx="597855" cy="5559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9D8C0-955A-444D-93B6-4A1DB14B017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2642" y1="37736" x2="22642" y2="37736"/>
                        <a14:backgroundMark x1="56604" y1="77358" x2="56604" y2="77358"/>
                        <a14:backgroundMark x1="39623" y1="77358" x2="39623" y2="77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2129" y="2667022"/>
            <a:ext cx="555901" cy="55590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72FB03-141D-47E8-846F-BA31DA68A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6327" y1="59091" x2="16327" y2="5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978" y="4984712"/>
            <a:ext cx="513946" cy="46150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98CFE0-0549-47E9-A1FE-175B68F8278F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977" y="3945749"/>
            <a:ext cx="451014" cy="53492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43042-2337-46B8-95FE-EB688F60CB7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800" y="2040258"/>
            <a:ext cx="587367" cy="56639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ED8C3C-F14F-452C-BF33-B8C34B4F9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1053" y1="70175" x2="21053" y2="70175"/>
                        <a14:foregroundMark x1="57895" y1="45614" x2="57895" y2="45614"/>
                        <a14:backgroundMark x1="68421" y1="49123" x2="68421" y2="49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5162" y="2024526"/>
            <a:ext cx="597855" cy="59785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6A8D24-0FC9-4DF1-AE9B-800E674C6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284" y="5314802"/>
            <a:ext cx="576878" cy="513946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CB0983-252B-418F-9F60-6A185D8408A7}"/>
              </a:ext>
            </a:extLst>
          </p:cNvPr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50000" y1="22642" x2="50000" y2="226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8124" y="1620384"/>
            <a:ext cx="545412" cy="55590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01B219-6C1C-4482-9B52-0D145E664886}"/>
              </a:ext>
            </a:extLst>
          </p:cNvPr>
          <p:cNvPicPr>
            <a:picLocks noChangeAspect="1"/>
          </p:cNvPicPr>
          <p:nvPr/>
        </p:nvPicPr>
        <p:blipFill>
          <a:blip r:embed="rId22">
            <a:biLevel thresh="2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73469" y1="70909" x2="73469" y2="7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3971" y="2669653"/>
            <a:ext cx="513946" cy="57687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1D20AF-1D79-4321-9647-00679A99987E}"/>
              </a:ext>
            </a:extLst>
          </p:cNvPr>
          <p:cNvPicPr>
            <a:picLocks noChangeAspect="1"/>
          </p:cNvPicPr>
          <p:nvPr/>
        </p:nvPicPr>
        <p:blipFill>
          <a:blip r:embed="rId24">
            <a:biLevel thresh="25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64286" y1="76786" x2="64286" y2="76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7146" y="3738605"/>
            <a:ext cx="587367" cy="587367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10F1C5-793B-4D82-AA22-91F0E282FCE9}"/>
              </a:ext>
            </a:extLst>
          </p:cNvPr>
          <p:cNvPicPr>
            <a:picLocks noChangeAspect="1"/>
          </p:cNvPicPr>
          <p:nvPr/>
        </p:nvPicPr>
        <p:blipFill>
          <a:blip r:embed="rId26">
            <a:biLevel thresh="25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31481" y1="44000" x2="31481" y2="4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1794" y="1799020"/>
            <a:ext cx="566389" cy="52443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611350-BBBB-49D4-862D-71907D024AFD}"/>
              </a:ext>
            </a:extLst>
          </p:cNvPr>
          <p:cNvPicPr>
            <a:picLocks noChangeAspect="1"/>
          </p:cNvPicPr>
          <p:nvPr/>
        </p:nvPicPr>
        <p:blipFill>
          <a:blip r:embed="rId28">
            <a:biLevel thresh="25000"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57627" y1="42857" x2="57627" y2="4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6428" y="1799020"/>
            <a:ext cx="618833" cy="587367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AD5F16-D18A-4A70-B21E-37888D0DADC4}"/>
              </a:ext>
            </a:extLst>
          </p:cNvPr>
          <p:cNvPicPr>
            <a:picLocks noChangeAspect="1"/>
          </p:cNvPicPr>
          <p:nvPr/>
        </p:nvPicPr>
        <p:blipFill>
          <a:blip r:embed="rId30">
            <a:biLevel thresh="25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32653" y1="73585" x2="32653" y2="73585"/>
                        <a14:foregroundMark x1="32653" y1="73585" x2="32653" y2="73585"/>
                        <a14:foregroundMark x1="67347" y1="75472" x2="67347" y2="75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837" y="2873099"/>
            <a:ext cx="513946" cy="55590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EBBEE4-D323-4738-856B-48DDDE36F2ED}"/>
              </a:ext>
            </a:extLst>
          </p:cNvPr>
          <p:cNvPicPr>
            <a:picLocks noChangeAspect="1"/>
          </p:cNvPicPr>
          <p:nvPr/>
        </p:nvPicPr>
        <p:blipFill>
          <a:blip r:embed="rId32">
            <a:biLevel thresh="25000"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85417" y1="53448" x2="85417" y2="53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3082" y="3769759"/>
            <a:ext cx="503457" cy="60834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C502A6-FBC4-4C92-8905-B4EB9EA5EDD3}"/>
              </a:ext>
            </a:extLst>
          </p:cNvPr>
          <p:cNvPicPr>
            <a:picLocks noChangeAspect="1"/>
          </p:cNvPicPr>
          <p:nvPr/>
        </p:nvPicPr>
        <p:blipFill>
          <a:blip r:embed="rId34">
            <a:biLevel thresh="25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78431" y1="64583" x2="78431" y2="64583"/>
                        <a14:foregroundMark x1="78431" y1="22917" x2="78431" y2="22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6668" y="3335397"/>
            <a:ext cx="534923" cy="503457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F35B88-9313-444C-AC94-A3566237AECB}"/>
              </a:ext>
            </a:extLst>
          </p:cNvPr>
          <p:cNvPicPr>
            <a:picLocks noChangeAspect="1"/>
          </p:cNvPicPr>
          <p:nvPr/>
        </p:nvPicPr>
        <p:blipFill>
          <a:blip r:embed="rId36">
            <a:biLevel thresh="25000"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0098" y="2711607"/>
            <a:ext cx="471991" cy="49296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C91842-5151-4C3D-8009-1376612029B6}"/>
              </a:ext>
            </a:extLst>
          </p:cNvPr>
          <p:cNvPicPr>
            <a:picLocks noChangeAspect="1"/>
          </p:cNvPicPr>
          <p:nvPr/>
        </p:nvPicPr>
        <p:blipFill>
          <a:blip r:embed="rId38">
            <a:biLevel thresh="25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>
                        <a14:foregroundMark x1="31373" y1="28302" x2="31373" y2="28302"/>
                        <a14:foregroundMark x1="19608" y1="32075" x2="19608" y2="32075"/>
                        <a14:foregroundMark x1="72549" y1="22642" x2="72549" y2="22642"/>
                        <a14:foregroundMark x1="60784" y1="20755" x2="60784" y2="20755"/>
                        <a14:backgroundMark x1="66667" y1="20755" x2="66667" y2="20755"/>
                        <a14:backgroundMark x1="70588" y1="24528" x2="70588" y2="24528"/>
                        <a14:backgroundMark x1="47059" y1="49057" x2="47059" y2="49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8542" y="3935653"/>
            <a:ext cx="485775" cy="50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72F7F-7F9F-4314-8C07-3821538B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1374853"/>
            <a:ext cx="11610474" cy="60157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71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GB" dirty="0"/>
            </a:br>
            <a:r>
              <a:rPr lang="en-GB" dirty="0"/>
              <a:t>Early wins…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8C59-CFBB-4914-AD39-FC382716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88B-75C0-4EA0-885C-2FBF2433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5" y="1228627"/>
            <a:ext cx="4580783" cy="50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2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It’s not all 0-day wielding nation 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D35BE-B336-4E7B-B343-FE1960C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42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If your administrators browse the web or get email using their admin machine or account, you’re too stupid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D35BE-B336-4E7B-B343-FE1960C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88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What’s connected to your external IP ranges and who’s responsible for looking after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652190-EF7C-41B3-A63D-5E12EDD3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942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Creds matter.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8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Why SMART?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04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Security being baked in to protocols.</a:t>
            </a:r>
          </a:p>
          <a:p>
            <a:pPr marL="0" indent="0" algn="ctr">
              <a:buNone/>
              <a:defRPr/>
            </a:pPr>
            <a:r>
              <a:rPr lang="en-GB" sz="4400" dirty="0"/>
              <a:t>Designs need to be cognisant of *actual* attacks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9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People are increasingly part of protocols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396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Bad guys can use the shiny too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8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Adversaries are not passive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3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Security != encryption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43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0" y="760258"/>
            <a:ext cx="10515600" cy="936738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GB" dirty="0"/>
            </a:br>
            <a:r>
              <a:rPr lang="en-GB" dirty="0"/>
              <a:t>Know your competition…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8C59-CFBB-4914-AD39-FC382716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E2D9A-DAA0-4A96-BBF2-EDF79520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78" y="1628524"/>
            <a:ext cx="7677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6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Side-effects can scale badly from a defence point </a:t>
            </a:r>
            <a:r>
              <a:rPr lang="en-GB" sz="4400"/>
              <a:t>of view</a:t>
            </a: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15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Need to make sure that we don’t enable new attack modalities</a:t>
            </a:r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r>
              <a:rPr lang="en-GB" sz="4400" dirty="0"/>
              <a:t>Security != Privacy != Resilience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8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Questions?</a:t>
            </a:r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56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Evidence driven policy</a:t>
            </a:r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1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  <a:defRPr/>
            </a:pPr>
            <a:endParaRPr lang="en-GB" dirty="0">
              <a:hlinkClick r:id="" action="ppaction://noaction"/>
            </a:endParaRPr>
          </a:p>
          <a:p>
            <a:pPr marL="0" indent="0" algn="ctr">
              <a:buNone/>
              <a:defRPr/>
            </a:pPr>
            <a:r>
              <a:rPr lang="en-GB" sz="4400" dirty="0"/>
              <a:t>Simplify cybersecurity* to democratise it.</a:t>
            </a:r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 algn="ctr">
              <a:buNone/>
              <a:defRPr/>
            </a:pPr>
            <a:endParaRPr lang="en-GB" sz="4400" dirty="0"/>
          </a:p>
          <a:p>
            <a:pPr marL="0" indent="0">
              <a:buNone/>
              <a:defRPr/>
            </a:pPr>
            <a:r>
              <a:rPr lang="en-GB" sz="2200" dirty="0"/>
              <a:t>* Yes, I hate the C-word as well, but it’s what we’re stuck with.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FD54A-1088-4585-BCCC-2D94709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3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B7DE-FD3A-49DC-B371-5E497CC4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2B9-A29B-4557-B37C-0A68EC05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7FA0F-4CAA-4CB4-B68D-BF8EABCC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170" y="726839"/>
            <a:ext cx="6125711" cy="57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4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DF6ED-23A8-4AD9-A48C-261902B7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3DD31-7031-4FAF-B411-1CAC6D165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B2036-3002-46FB-98E9-03CB4C79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90" y="726438"/>
            <a:ext cx="3708264" cy="6131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D0F47-77F6-40C3-88DB-FD4A1FAA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96" y="997759"/>
            <a:ext cx="6714294" cy="1236844"/>
          </a:xfrm>
          <a:prstGeom prst="rect">
            <a:avLst/>
          </a:prstGeom>
        </p:spPr>
      </p:pic>
      <p:pic>
        <p:nvPicPr>
          <p:cNvPr id="1027" name="Picture 3" descr="image001">
            <a:extLst>
              <a:ext uri="{FF2B5EF4-FFF2-40B4-BE49-F238E27FC236}">
                <a16:creationId xmlns:a16="http://schemas.microsoft.com/office/drawing/2014/main" id="{92F67F1F-D937-4F20-8FC6-2DAE7218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87" y="2409402"/>
            <a:ext cx="45974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1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C65E-AD04-4DF1-A627-951E002C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FC7EF-ED08-4CFC-B1B7-8BF9532A0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8645D-8F1F-4E1E-AB08-1BC34957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88" y="884449"/>
            <a:ext cx="4210118" cy="5599953"/>
          </a:xfrm>
          <a:prstGeom prst="rect">
            <a:avLst/>
          </a:prstGeom>
        </p:spPr>
      </p:pic>
      <p:pic>
        <p:nvPicPr>
          <p:cNvPr id="2052" name="Picture 4" descr="Prankster image 2">
            <a:extLst>
              <a:ext uri="{FF2B5EF4-FFF2-40B4-BE49-F238E27FC236}">
                <a16:creationId xmlns:a16="http://schemas.microsoft.com/office/drawing/2014/main" id="{9527464C-1E7A-42C0-8F56-D1D5D1AC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06" y="822960"/>
            <a:ext cx="2750793" cy="489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ankster image 3">
            <a:extLst>
              <a:ext uri="{FF2B5EF4-FFF2-40B4-BE49-F238E27FC236}">
                <a16:creationId xmlns:a16="http://schemas.microsoft.com/office/drawing/2014/main" id="{FED96FE7-77EE-44D8-8CB6-09BC49D1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070" y="1425814"/>
            <a:ext cx="2748613" cy="489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7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533</Words>
  <Application>Microsoft Office PowerPoint</Application>
  <PresentationFormat>Widescreen</PresentationFormat>
  <Paragraphs>141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For sale : One snake. Good oil producer. No longer required. </vt:lpstr>
      <vt:lpstr> A Different Sort of Agency</vt:lpstr>
      <vt:lpstr> Early wins…</vt:lpstr>
      <vt:lpstr> Know your competition…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ACD by the numbers</vt:lpstr>
      <vt:lpstr>PowerPoint Presentation</vt:lpstr>
      <vt:lpstr>PowerPoint Presentation</vt:lpstr>
      <vt:lpstr>PowerPoint Presentation</vt:lpstr>
      <vt:lpstr>ACD by the numbers</vt:lpstr>
      <vt:lpstr>ACD by the numbers</vt:lpstr>
      <vt:lpstr>ACD by the numbers</vt:lpstr>
      <vt:lpstr>ACD by the numbers</vt:lpstr>
      <vt:lpstr>ACD by the numbers</vt:lpstr>
      <vt:lpstr>ACD by the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2016-10-11T06:01:50Z</dcterms:created>
  <dcterms:modified xsi:type="dcterms:W3CDTF">2019-03-24T11:26:09Z</dcterms:modified>
</cp:coreProperties>
</file>